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6" r:id="rId3"/>
    <p:sldId id="265" r:id="rId4"/>
    <p:sldId id="257" r:id="rId5"/>
    <p:sldId id="264" r:id="rId6"/>
    <p:sldId id="267" r:id="rId7"/>
    <p:sldId id="288" r:id="rId8"/>
    <p:sldId id="287" r:id="rId9"/>
    <p:sldId id="274" r:id="rId10"/>
    <p:sldId id="258" r:id="rId11"/>
    <p:sldId id="275" r:id="rId12"/>
    <p:sldId id="259" r:id="rId13"/>
    <p:sldId id="276" r:id="rId14"/>
    <p:sldId id="260" r:id="rId15"/>
    <p:sldId id="277" r:id="rId16"/>
    <p:sldId id="261" r:id="rId17"/>
    <p:sldId id="262" r:id="rId18"/>
    <p:sldId id="263" r:id="rId19"/>
    <p:sldId id="289" r:id="rId20"/>
    <p:sldId id="278" r:id="rId21"/>
    <p:sldId id="268" r:id="rId22"/>
    <p:sldId id="282" r:id="rId23"/>
    <p:sldId id="269" r:id="rId24"/>
    <p:sldId id="280" r:id="rId25"/>
    <p:sldId id="286" r:id="rId26"/>
    <p:sldId id="290" r:id="rId27"/>
    <p:sldId id="283" r:id="rId28"/>
    <p:sldId id="284" r:id="rId29"/>
    <p:sldId id="285" r:id="rId30"/>
    <p:sldId id="279" r:id="rId31"/>
    <p:sldId id="270" r:id="rId32"/>
    <p:sldId id="271" r:id="rId33"/>
    <p:sldId id="272" r:id="rId34"/>
    <p:sldId id="281" r:id="rId35"/>
    <p:sldId id="273"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fld id="{D7AF6761-2A46-419A-B941-818935671ABB}" type="datetimeFigureOut">
              <a:rPr lang="en-US"/>
              <a:pPr>
                <a:defRPr/>
              </a:pPr>
              <a:t>5/11/2014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48C5E19-9FAD-4220-86AB-EB689852922A}" type="slidenum">
              <a:rPr lang="en-US"/>
              <a:pPr>
                <a:defRPr/>
              </a:pPr>
              <a:t>‹#›</a:t>
            </a:fld>
            <a:endParaRPr lang="en-US"/>
          </a:p>
        </p:txBody>
      </p:sp>
    </p:spTree>
    <p:extLst>
      <p:ext uri="{BB962C8B-B14F-4D97-AF65-F5344CB8AC3E}">
        <p14:creationId xmlns:p14="http://schemas.microsoft.com/office/powerpoint/2010/main" val="12957553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0C9E545-7241-44DB-9612-4F4CA1B43FEE}" type="datetimeFigureOut">
              <a:rPr lang="en-US"/>
              <a:pPr>
                <a:defRPr/>
              </a:pPr>
              <a:t>5/11/2014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838D2F-31C0-4D7F-A1DB-487DD8B23BAC}" type="slidenum">
              <a:rPr lang="en-US"/>
              <a:pPr>
                <a:defRPr/>
              </a:pPr>
              <a:t>‹#›</a:t>
            </a:fld>
            <a:endParaRPr lang="en-US"/>
          </a:p>
        </p:txBody>
      </p:sp>
    </p:spTree>
    <p:extLst>
      <p:ext uri="{BB962C8B-B14F-4D97-AF65-F5344CB8AC3E}">
        <p14:creationId xmlns:p14="http://schemas.microsoft.com/office/powerpoint/2010/main" val="2353550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12BDDE70-98F4-4AB7-B3BD-DCC71961B580}" type="datetimeFigureOut">
              <a:rPr lang="en-US"/>
              <a:pPr>
                <a:defRPr/>
              </a:pPr>
              <a:t>5/11/2014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5F4C85A-D252-4A25-9C38-F0EB6FBF73C8}" type="slidenum">
              <a:rPr lang="en-US"/>
              <a:pPr>
                <a:defRPr/>
              </a:pPr>
              <a:t>‹#›</a:t>
            </a:fld>
            <a:endParaRPr lang="en-US"/>
          </a:p>
        </p:txBody>
      </p:sp>
    </p:spTree>
    <p:extLst>
      <p:ext uri="{BB962C8B-B14F-4D97-AF65-F5344CB8AC3E}">
        <p14:creationId xmlns:p14="http://schemas.microsoft.com/office/powerpoint/2010/main" val="3388699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DAB60E4-8352-498E-B442-DB081DE5CB8B}" type="datetimeFigureOut">
              <a:rPr lang="en-US"/>
              <a:pPr>
                <a:defRPr/>
              </a:pPr>
              <a:t>5/11/2014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EBCC38F-EACF-4880-9655-7833916E7E8B}" type="slidenum">
              <a:rPr lang="en-US"/>
              <a:pPr>
                <a:defRPr/>
              </a:pPr>
              <a:t>‹#›</a:t>
            </a:fld>
            <a:endParaRPr lang="en-US"/>
          </a:p>
        </p:txBody>
      </p:sp>
    </p:spTree>
    <p:extLst>
      <p:ext uri="{BB962C8B-B14F-4D97-AF65-F5344CB8AC3E}">
        <p14:creationId xmlns:p14="http://schemas.microsoft.com/office/powerpoint/2010/main" val="4213387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074A648-E351-4462-93EA-D3759BDF1D14}" type="datetimeFigureOut">
              <a:rPr lang="en-US"/>
              <a:pPr>
                <a:defRPr/>
              </a:pPr>
              <a:t>5/11/2014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7515C35-2A2B-4F2B-BD2B-1C3371B6A65D}" type="slidenum">
              <a:rPr lang="en-US"/>
              <a:pPr>
                <a:defRPr/>
              </a:pPr>
              <a:t>‹#›</a:t>
            </a:fld>
            <a:endParaRPr lang="en-US"/>
          </a:p>
        </p:txBody>
      </p:sp>
    </p:spTree>
    <p:extLst>
      <p:ext uri="{BB962C8B-B14F-4D97-AF65-F5344CB8AC3E}">
        <p14:creationId xmlns:p14="http://schemas.microsoft.com/office/powerpoint/2010/main" val="225269253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C5CA79BE-29FC-40AE-86D3-0DB8FB5B0617}" type="datetimeFigureOut">
              <a:rPr lang="en-US"/>
              <a:pPr>
                <a:defRPr/>
              </a:pPr>
              <a:t>5/11/2014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788F2B9-03DD-4BC8-B3E8-C28C4781B2BD}" type="slidenum">
              <a:rPr lang="en-US"/>
              <a:pPr>
                <a:defRPr/>
              </a:pPr>
              <a:t>‹#›</a:t>
            </a:fld>
            <a:endParaRPr lang="en-US"/>
          </a:p>
        </p:txBody>
      </p:sp>
    </p:spTree>
    <p:extLst>
      <p:ext uri="{BB962C8B-B14F-4D97-AF65-F5344CB8AC3E}">
        <p14:creationId xmlns:p14="http://schemas.microsoft.com/office/powerpoint/2010/main" val="1082179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6"/>
          <p:cNvSpPr>
            <a:spLocks noGrp="1"/>
          </p:cNvSpPr>
          <p:nvPr>
            <p:ph type="dt" sz="half" idx="10"/>
          </p:nvPr>
        </p:nvSpPr>
        <p:spPr/>
        <p:txBody>
          <a:bodyPr/>
          <a:lstStyle>
            <a:lvl1pPr>
              <a:defRPr/>
            </a:lvl1pPr>
          </a:lstStyle>
          <a:p>
            <a:pPr>
              <a:defRPr/>
            </a:pPr>
            <a:fld id="{F371E142-9BB4-4831-985A-D88778F4DC4A}" type="datetimeFigureOut">
              <a:rPr lang="en-US"/>
              <a:pPr>
                <a:defRPr/>
              </a:pPr>
              <a:t>5/11/2014</a:t>
            </a:fld>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F54E14A5-E391-4D1A-ABEC-D1D88BDB9607}" type="slidenum">
              <a:rPr lang="en-US"/>
              <a:pPr>
                <a:defRPr/>
              </a:pPr>
              <a:t>‹#›</a:t>
            </a:fld>
            <a:endParaRPr lang="en-US"/>
          </a:p>
        </p:txBody>
      </p:sp>
    </p:spTree>
    <p:extLst>
      <p:ext uri="{BB962C8B-B14F-4D97-AF65-F5344CB8AC3E}">
        <p14:creationId xmlns:p14="http://schemas.microsoft.com/office/powerpoint/2010/main" val="1545100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824872C-8EA8-4308-BA7D-AB3DFCFA53CC}" type="datetimeFigureOut">
              <a:rPr lang="en-US"/>
              <a:pPr>
                <a:defRPr/>
              </a:pPr>
              <a:t>5/11/2014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7249DFE-B7FF-4F21-8366-5B5476AE929E}" type="slidenum">
              <a:rPr lang="en-US"/>
              <a:pPr>
                <a:defRPr/>
              </a:pPr>
              <a:t>‹#›</a:t>
            </a:fld>
            <a:endParaRPr lang="en-US"/>
          </a:p>
        </p:txBody>
      </p:sp>
    </p:spTree>
    <p:extLst>
      <p:ext uri="{BB962C8B-B14F-4D97-AF65-F5344CB8AC3E}">
        <p14:creationId xmlns:p14="http://schemas.microsoft.com/office/powerpoint/2010/main" val="1097825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7E23E4A-1B58-4119-BEE1-EA20C429D495}" type="datetimeFigureOut">
              <a:rPr lang="en-US"/>
              <a:pPr>
                <a:defRPr/>
              </a:pPr>
              <a:t>5/11/2014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F81FE6B-FC88-4B8D-BB6F-BEEF32D24037}" type="slidenum">
              <a:rPr lang="en-US"/>
              <a:pPr>
                <a:defRPr/>
              </a:pPr>
              <a:t>‹#›</a:t>
            </a:fld>
            <a:endParaRPr lang="en-US"/>
          </a:p>
        </p:txBody>
      </p:sp>
    </p:spTree>
    <p:extLst>
      <p:ext uri="{BB962C8B-B14F-4D97-AF65-F5344CB8AC3E}">
        <p14:creationId xmlns:p14="http://schemas.microsoft.com/office/powerpoint/2010/main" val="470529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B66E4FC4-36A3-4274-A34F-BD896BE81D9D}" type="datetimeFigureOut">
              <a:rPr lang="en-US"/>
              <a:pPr>
                <a:defRPr/>
              </a:pPr>
              <a:t>5/11/2014</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34F2112A-25A4-4C59-8FCE-A6B8AAE062AC}" type="slidenum">
              <a:rPr lang="en-US"/>
              <a:pPr>
                <a:defRPr/>
              </a:pPr>
              <a:t>‹#›</a:t>
            </a:fld>
            <a:endParaRPr lang="en-US"/>
          </a:p>
        </p:txBody>
      </p:sp>
    </p:spTree>
    <p:extLst>
      <p:ext uri="{BB962C8B-B14F-4D97-AF65-F5344CB8AC3E}">
        <p14:creationId xmlns:p14="http://schemas.microsoft.com/office/powerpoint/2010/main" val="3926355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5CE8A96-ACFD-4376-9B33-29CABAE93E55}" type="datetimeFigureOut">
              <a:rPr lang="en-US"/>
              <a:pPr>
                <a:defRPr/>
              </a:pPr>
              <a:t>5/11/2014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4D51EFC-D678-4EED-A8C7-7F6A36C48B2C}" type="slidenum">
              <a:rPr lang="en-US"/>
              <a:pPr>
                <a:defRPr/>
              </a:pPr>
              <a:t>‹#›</a:t>
            </a:fld>
            <a:endParaRPr lang="en-US"/>
          </a:p>
        </p:txBody>
      </p:sp>
    </p:spTree>
    <p:extLst>
      <p:ext uri="{BB962C8B-B14F-4D97-AF65-F5344CB8AC3E}">
        <p14:creationId xmlns:p14="http://schemas.microsoft.com/office/powerpoint/2010/main" val="880974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8"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fontAlgn="auto">
              <a:spcBef>
                <a:spcPts val="0"/>
              </a:spcBef>
              <a:spcAft>
                <a:spcPts val="0"/>
              </a:spcAft>
              <a:defRPr sz="1200">
                <a:solidFill>
                  <a:srgbClr val="FFFFFF"/>
                </a:solidFill>
                <a:latin typeface="+mn-lt"/>
                <a:cs typeface="+mn-cs"/>
              </a:defRPr>
            </a:lvl1pPr>
          </a:lstStyle>
          <a:p>
            <a:pPr>
              <a:defRPr/>
            </a:pPr>
            <a:fld id="{B50CF829-D8C0-48BB-8759-0619AECFBA45}" type="datetimeFigureOut">
              <a:rPr lang="en-US"/>
              <a:pPr>
                <a:defRPr/>
              </a:pPr>
              <a:t>5/11/2014</a:t>
            </a:fld>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fontAlgn="auto">
              <a:spcBef>
                <a:spcPts val="0"/>
              </a:spcBef>
              <a:spcAft>
                <a:spcPts val="0"/>
              </a:spcAft>
              <a:defRPr sz="1200">
                <a:solidFill>
                  <a:srgbClr val="FFFFFF"/>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fontAlgn="auto">
              <a:spcBef>
                <a:spcPts val="0"/>
              </a:spcBef>
              <a:spcAft>
                <a:spcPts val="0"/>
              </a:spcAft>
              <a:defRPr sz="1400" b="1">
                <a:solidFill>
                  <a:srgbClr val="FFFFFF"/>
                </a:solidFill>
                <a:latin typeface="+mn-lt"/>
                <a:cs typeface="+mn-cs"/>
              </a:defRPr>
            </a:lvl1pPr>
          </a:lstStyle>
          <a:p>
            <a:pPr>
              <a:defRPr/>
            </a:pPr>
            <a:fld id="{DB0884F4-79BC-4531-83F8-2F16F4A5BCA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4" r:id="rId1"/>
    <p:sldLayoutId id="2147483727" r:id="rId2"/>
    <p:sldLayoutId id="2147483735" r:id="rId3"/>
    <p:sldLayoutId id="2147483728" r:id="rId4"/>
    <p:sldLayoutId id="2147483736" r:id="rId5"/>
    <p:sldLayoutId id="2147483729" r:id="rId6"/>
    <p:sldLayoutId id="2147483730" r:id="rId7"/>
    <p:sldLayoutId id="2147483737" r:id="rId8"/>
    <p:sldLayoutId id="2147483731" r:id="rId9"/>
    <p:sldLayoutId id="2147483732" r:id="rId10"/>
    <p:sldLayoutId id="2147483733" r:id="rId11"/>
  </p:sldLayoutIdLst>
  <p:txStyles>
    <p:titleStyle>
      <a:lvl1pPr algn="l" rtl="0" eaLnBrk="0" fontAlgn="base" hangingPunct="0">
        <a:spcBef>
          <a:spcPct val="0"/>
        </a:spcBef>
        <a:spcAft>
          <a:spcPct val="0"/>
        </a:spcAft>
        <a:defRPr sz="4000" kern="1200" spc="-1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mn-lt"/>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mn-lt"/>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mn-lt"/>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mn-lt"/>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nytimes.com/2014/05/03/opinion/sunday/chinas-censored-world.html?_r=1"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indiewire.com/article/how-to-be-censored-in-china-a-brief-filmmaking-guide" TargetMode="External"/><Relationship Id="rId2" Type="http://schemas.openxmlformats.org/officeDocument/2006/relationships/hyperlink" Target="http://www.nytimes.com/2014/05/03/opinion/sunday/chinas-censored-world.html?_r=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t>Today’s Lesson is</a:t>
            </a:r>
            <a:endParaRPr lang="en-US" dirty="0"/>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en-US"/>
          </a:p>
        </p:txBody>
      </p:sp>
      <p:pic>
        <p:nvPicPr>
          <p:cNvPr id="614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200400"/>
            <a:ext cx="8610600" cy="223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Sherlock</a:t>
            </a:r>
            <a:endParaRPr lang="en-US" dirty="0"/>
          </a:p>
        </p:txBody>
      </p:sp>
      <p:sp>
        <p:nvSpPr>
          <p:cNvPr id="3" name="Content Placeholder 2"/>
          <p:cNvSpPr>
            <a:spLocks noGrp="1"/>
          </p:cNvSpPr>
          <p:nvPr>
            <p:ph idx="1"/>
          </p:nvPr>
        </p:nvSpPr>
        <p:spPr/>
        <p:txBody>
          <a:bodyPr/>
          <a:lstStyle/>
          <a:p>
            <a:pPr eaLnBrk="1" hangingPunct="1"/>
            <a:r>
              <a:rPr lang="en-US" altLang="en-US" smtClean="0"/>
              <a:t>Season 1, Episode 2</a:t>
            </a:r>
          </a:p>
          <a:p>
            <a:pPr eaLnBrk="1" hangingPunct="1"/>
            <a:r>
              <a:rPr lang="en-US" altLang="en-US" smtClean="0"/>
              <a:t>Focuses on a Chinese gang that kills and steals</a:t>
            </a:r>
          </a:p>
          <a:p>
            <a:pPr lvl="1" eaLnBrk="1" hangingPunct="1"/>
            <a:r>
              <a:rPr lang="en-US" altLang="en-US" smtClean="0"/>
              <a:t>China is portrayed in a bad light</a:t>
            </a:r>
          </a:p>
          <a:p>
            <a:pPr eaLnBrk="1" hangingPunct="1"/>
            <a:r>
              <a:rPr lang="en-US" altLang="en-US" smtClean="0"/>
              <a:t>Sherlock solves the mystery and the Chinese gang is arrested and killed</a:t>
            </a:r>
          </a:p>
          <a:p>
            <a:pPr eaLnBrk="1" hangingPunct="1"/>
            <a:r>
              <a:rPr lang="en-US" altLang="en-US" smtClean="0"/>
              <a:t>The show is available on the Chinese internet</a:t>
            </a:r>
          </a:p>
          <a:p>
            <a:pPr eaLnBrk="1" hangingPunct="1"/>
            <a:r>
              <a:rPr lang="en-US" altLang="en-US" smtClean="0"/>
              <a:t>It has been streamed at least 50 million times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House of Cards</a:t>
            </a:r>
            <a:endParaRPr lang="en-US" dirty="0"/>
          </a:p>
        </p:txBody>
      </p:sp>
      <p:pic>
        <p:nvPicPr>
          <p:cNvPr id="16387"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743200" y="1447800"/>
            <a:ext cx="3505200" cy="520065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House of Cards</a:t>
            </a:r>
            <a:endParaRPr lang="en-US" dirty="0"/>
          </a:p>
        </p:txBody>
      </p:sp>
      <p:sp>
        <p:nvSpPr>
          <p:cNvPr id="3" name="Content Placeholder 2"/>
          <p:cNvSpPr>
            <a:spLocks noGrp="1"/>
          </p:cNvSpPr>
          <p:nvPr>
            <p:ph idx="1"/>
          </p:nvPr>
        </p:nvSpPr>
        <p:spPr/>
        <p:txBody>
          <a:bodyPr/>
          <a:lstStyle/>
          <a:p>
            <a:pPr eaLnBrk="1" hangingPunct="1"/>
            <a:r>
              <a:rPr lang="en-US" altLang="en-US" smtClean="0"/>
              <a:t>About a US politician that lies, cheats, and schemes his way into more power</a:t>
            </a:r>
          </a:p>
          <a:p>
            <a:pPr eaLnBrk="1" hangingPunct="1"/>
            <a:r>
              <a:rPr lang="en-US" altLang="en-US" smtClean="0"/>
              <a:t>Season 2- US vs. China in trade war</a:t>
            </a:r>
          </a:p>
          <a:p>
            <a:pPr eaLnBrk="1" hangingPunct="1"/>
            <a:r>
              <a:rPr lang="en-US" altLang="en-US" smtClean="0"/>
              <a:t>Shows corruption and power struggle in China</a:t>
            </a:r>
          </a:p>
          <a:p>
            <a:pPr lvl="1" eaLnBrk="1" hangingPunct="1"/>
            <a:r>
              <a:rPr lang="en-US" altLang="en-US" smtClean="0"/>
              <a:t>Shows a negative view of China</a:t>
            </a:r>
          </a:p>
          <a:p>
            <a:pPr lvl="1" eaLnBrk="1" hangingPunct="1"/>
            <a:r>
              <a:rPr lang="en-US" altLang="en-US" smtClean="0"/>
              <a:t>Degrades the Chinese culture and interests</a:t>
            </a:r>
          </a:p>
          <a:p>
            <a:pPr eaLnBrk="1" hangingPunct="1"/>
            <a:r>
              <a:rPr lang="en-US" altLang="en-US" smtClean="0"/>
              <a:t>In one scene, Mr. Underwood says to a corrupt Chinese businessman: "Mao is dead, and so is his China.“</a:t>
            </a:r>
          </a:p>
          <a:p>
            <a:pPr eaLnBrk="1" hangingPunct="1"/>
            <a:r>
              <a:rPr lang="en-US" altLang="en-US" smtClean="0"/>
              <a:t>Streamed over 56 million times in China</a:t>
            </a:r>
          </a:p>
          <a:p>
            <a:pPr eaLnBrk="1" hangingPunct="1"/>
            <a:r>
              <a:rPr lang="en-US" altLang="en-US" smtClean="0"/>
              <a:t>Still available to watch in China</a:t>
            </a:r>
          </a:p>
          <a:p>
            <a:pPr eaLnBrk="1" hangingPunct="1"/>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House of Cards Survival listening</a:t>
            </a:r>
            <a:endParaRPr lang="en-US" dirty="0"/>
          </a:p>
        </p:txBody>
      </p:sp>
      <p:sp>
        <p:nvSpPr>
          <p:cNvPr id="18435" name="Content Placeholder 2"/>
          <p:cNvSpPr>
            <a:spLocks noGrp="1"/>
          </p:cNvSpPr>
          <p:nvPr>
            <p:ph idx="1"/>
          </p:nvPr>
        </p:nvSpPr>
        <p:spPr/>
        <p:txBody>
          <a:bodyPr/>
          <a:lstStyle/>
          <a:p>
            <a:pPr eaLnBrk="1" hangingPunct="1"/>
            <a:r>
              <a:rPr lang="en-US" altLang="en-US" smtClean="0"/>
              <a:t>Why is it surprising that House of Cards is popular in China?</a:t>
            </a:r>
          </a:p>
          <a:p>
            <a:pPr eaLnBrk="1" hangingPunct="1"/>
            <a:r>
              <a:rPr lang="en-US" altLang="en-US" smtClean="0"/>
              <a:t>What are the topics in this season of House of Cards?</a:t>
            </a:r>
          </a:p>
          <a:p>
            <a:pPr eaLnBrk="1" hangingPunct="1"/>
            <a:r>
              <a:rPr lang="en-US" altLang="en-US" smtClean="0"/>
              <a:t>What are the reasons, according to the video, that House of Cards is not censored?</a:t>
            </a:r>
          </a:p>
          <a:p>
            <a:pPr eaLnBrk="1" hangingPunct="1"/>
            <a:r>
              <a:rPr lang="en-US" altLang="en-US" smtClean="0"/>
              <a:t>Where did the idea for the TV show come from?</a:t>
            </a:r>
          </a:p>
          <a:p>
            <a:pPr eaLnBrk="1" hangingPunct="1"/>
            <a:endParaRPr lang="en-US" altLang="en-US" smtClean="0"/>
          </a:p>
          <a:p>
            <a:pPr eaLnBrk="1" hangingPunct="1"/>
            <a:endParaRPr lang="en-US" alt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House of Cards</a:t>
            </a:r>
            <a:endParaRPr lang="en-US" dirty="0"/>
          </a:p>
        </p:txBody>
      </p:sp>
      <p:sp>
        <p:nvSpPr>
          <p:cNvPr id="3" name="Content Placeholder 2"/>
          <p:cNvSpPr>
            <a:spLocks noGrp="1"/>
          </p:cNvSpPr>
          <p:nvPr>
            <p:ph idx="1"/>
          </p:nvPr>
        </p:nvSpPr>
        <p:spPr/>
        <p:txBody>
          <a:bodyPr/>
          <a:lstStyle/>
          <a:p>
            <a:pPr eaLnBrk="1" hangingPunct="1"/>
            <a:r>
              <a:rPr lang="en-US" altLang="en-US" smtClean="0"/>
              <a:t>Why do you think this show is still not censored?</a:t>
            </a:r>
          </a:p>
          <a:p>
            <a:pPr eaLnBrk="1" hangingPunct="1"/>
            <a:endParaRPr lang="en-US" altLang="en-US" smtClean="0"/>
          </a:p>
          <a:p>
            <a:pPr eaLnBrk="1" hangingPunct="1"/>
            <a:r>
              <a:rPr lang="en-US" altLang="en-US" smtClean="0"/>
              <a:t>Rumors</a:t>
            </a:r>
          </a:p>
          <a:p>
            <a:pPr lvl="1" eaLnBrk="1" hangingPunct="1"/>
            <a:r>
              <a:rPr lang="en-US" altLang="en-US" smtClean="0"/>
              <a:t>The show portrays the US government in a bad light</a:t>
            </a:r>
          </a:p>
          <a:p>
            <a:pPr lvl="1" eaLnBrk="1" hangingPunct="1"/>
            <a:r>
              <a:rPr lang="en-US" altLang="en-US" smtClean="0"/>
              <a:t>Top Chinese officials like it</a:t>
            </a:r>
          </a:p>
          <a:p>
            <a:pPr lvl="1" eaLnBrk="1" hangingPunct="1"/>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The Big Bang Theory</a:t>
            </a:r>
            <a:endParaRPr lang="en-US" dirty="0"/>
          </a:p>
        </p:txBody>
      </p:sp>
      <p:pic>
        <p:nvPicPr>
          <p:cNvPr id="20483"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90538" y="1752600"/>
            <a:ext cx="8348662" cy="4675188"/>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The Big Bang Theory</a:t>
            </a:r>
            <a:endParaRPr lang="en-US" dirty="0"/>
          </a:p>
        </p:txBody>
      </p:sp>
      <p:sp>
        <p:nvSpPr>
          <p:cNvPr id="3" name="Content Placeholder 2"/>
          <p:cNvSpPr>
            <a:spLocks noGrp="1"/>
          </p:cNvSpPr>
          <p:nvPr>
            <p:ph idx="1"/>
          </p:nvPr>
        </p:nvSpPr>
        <p:spPr/>
        <p:txBody>
          <a:bodyPr/>
          <a:lstStyle/>
          <a:p>
            <a:pPr eaLnBrk="1" hangingPunct="1"/>
            <a:r>
              <a:rPr lang="en-US" altLang="en-US" smtClean="0"/>
              <a:t>American sitcom about 5 friends</a:t>
            </a:r>
          </a:p>
          <a:p>
            <a:pPr lvl="1" eaLnBrk="1" hangingPunct="1"/>
            <a:r>
              <a:rPr lang="en-US" altLang="en-US" smtClean="0"/>
              <a:t>Sheldon, Leonard, Penny, Howard, and rja</a:t>
            </a:r>
          </a:p>
          <a:p>
            <a:pPr eaLnBrk="1" hangingPunct="1"/>
            <a:r>
              <a:rPr lang="en-US" altLang="en-US" smtClean="0"/>
              <a:t>The four boys are geeks</a:t>
            </a:r>
          </a:p>
          <a:p>
            <a:pPr lvl="1" eaLnBrk="1" hangingPunct="1"/>
            <a:r>
              <a:rPr lang="en-US" altLang="en-US" smtClean="0"/>
              <a:t>Work as scientists and at universities</a:t>
            </a:r>
          </a:p>
          <a:p>
            <a:pPr eaLnBrk="1" hangingPunct="1"/>
            <a:r>
              <a:rPr lang="en-US" altLang="en-US" smtClean="0"/>
              <a:t>The joke comes from the boys being socially awkward and caring about things “normal” people don’t care about.</a:t>
            </a:r>
          </a:p>
          <a:p>
            <a:pPr eaLnBrk="1" hangingPunct="1"/>
            <a:r>
              <a:rPr lang="en-US" altLang="en-US" smtClean="0"/>
              <a:t>The show has been streamed over one billion times in China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The Big Bang Theory</a:t>
            </a:r>
            <a:endParaRPr lang="en-US" dirty="0"/>
          </a:p>
        </p:txBody>
      </p:sp>
      <p:sp>
        <p:nvSpPr>
          <p:cNvPr id="3" name="Content Placeholder 2"/>
          <p:cNvSpPr>
            <a:spLocks noGrp="1"/>
          </p:cNvSpPr>
          <p:nvPr>
            <p:ph idx="1"/>
          </p:nvPr>
        </p:nvSpPr>
        <p:spPr/>
        <p:txBody>
          <a:bodyPr/>
          <a:lstStyle/>
          <a:p>
            <a:pPr eaLnBrk="1" hangingPunct="1"/>
            <a:r>
              <a:rPr lang="en-US" altLang="en-US" smtClean="0"/>
              <a:t>Last week this show was taken off the internet by the government (supposedly will be shown on CCTV in the future after being censored)</a:t>
            </a:r>
          </a:p>
          <a:p>
            <a:pPr eaLnBrk="1" hangingPunct="1"/>
            <a:r>
              <a:rPr lang="en-US" altLang="en-US" smtClean="0"/>
              <a:t>Why do you think this show was taken off the Chinese internet?</a:t>
            </a:r>
          </a:p>
          <a:p>
            <a:pPr eaLnBrk="1" hangingPunct="1"/>
            <a:r>
              <a:rPr lang="en-US" altLang="en-US" smtClean="0"/>
              <a:t>Do you think this show needs to be censored?</a:t>
            </a:r>
          </a:p>
          <a:p>
            <a:pPr eaLnBrk="1" hangingPunct="1"/>
            <a:r>
              <a:rPr lang="en-US" altLang="en-US" smtClean="0"/>
              <a:t>Do you think it is right for this show to be censored?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Ending Questions</a:t>
            </a:r>
            <a:endParaRPr lang="en-US" dirty="0"/>
          </a:p>
        </p:txBody>
      </p:sp>
      <p:sp>
        <p:nvSpPr>
          <p:cNvPr id="3" name="Content Placeholder 2"/>
          <p:cNvSpPr>
            <a:spLocks noGrp="1"/>
          </p:cNvSpPr>
          <p:nvPr>
            <p:ph idx="1"/>
          </p:nvPr>
        </p:nvSpPr>
        <p:spPr/>
        <p:txBody>
          <a:bodyPr/>
          <a:lstStyle/>
          <a:p>
            <a:pPr eaLnBrk="1" hangingPunct="1"/>
            <a:r>
              <a:rPr lang="en-US" altLang="en-US" smtClean="0"/>
              <a:t>Why do you think the Big Bang Theory was taken off the internet but not other shows that show China in a bad light?</a:t>
            </a:r>
          </a:p>
          <a:p>
            <a:pPr eaLnBrk="1" hangingPunct="1"/>
            <a:r>
              <a:rPr lang="en-US" altLang="en-US" smtClean="0"/>
              <a:t>If you were in charge of censoring shows for China, what would you take out of TV shows? Why?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Big Bang Stars</a:t>
            </a:r>
            <a:endParaRPr lang="en-US" dirty="0"/>
          </a:p>
        </p:txBody>
      </p:sp>
      <p:sp>
        <p:nvSpPr>
          <p:cNvPr id="23555" name="Content Placeholder 2"/>
          <p:cNvSpPr>
            <a:spLocks noGrp="1"/>
          </p:cNvSpPr>
          <p:nvPr>
            <p:ph idx="1"/>
          </p:nvPr>
        </p:nvSpPr>
        <p:spPr/>
        <p:txBody>
          <a:bodyPr/>
          <a:lstStyle/>
          <a:p>
            <a:pPr eaLnBrk="1" hangingPunct="1"/>
            <a:r>
              <a:rPr lang="en-US" altLang="en-US" smtClean="0"/>
              <a:t>These two actors seem hesitate to talk about the show being banned in China, why do you think that is?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a:t>Vocabulary </a:t>
            </a:r>
            <a:r>
              <a:rPr lang="en-US" dirty="0" smtClean="0"/>
              <a:t>for Today</a:t>
            </a:r>
            <a:endParaRPr lang="en-US" dirty="0"/>
          </a:p>
        </p:txBody>
      </p:sp>
      <p:sp>
        <p:nvSpPr>
          <p:cNvPr id="3" name="Content Placeholder 2"/>
          <p:cNvSpPr>
            <a:spLocks noGrp="1"/>
          </p:cNvSpPr>
          <p:nvPr>
            <p:ph idx="1"/>
          </p:nvPr>
        </p:nvSpPr>
        <p:spPr/>
        <p:txBody>
          <a:bodyPr/>
          <a:lstStyle/>
          <a:p>
            <a:pPr eaLnBrk="1" hangingPunct="1"/>
            <a:r>
              <a:rPr lang="en-US" altLang="en-US" smtClean="0"/>
              <a:t>Making the sausage</a:t>
            </a:r>
          </a:p>
          <a:p>
            <a:pPr eaLnBrk="1" hangingPunct="1"/>
            <a:r>
              <a:rPr lang="en-US" altLang="en-US" smtClean="0"/>
              <a:t>Infallible</a:t>
            </a:r>
          </a:p>
          <a:p>
            <a:pPr eaLnBrk="1" hangingPunct="1"/>
            <a:r>
              <a:rPr lang="en-US" altLang="en-US" smtClean="0"/>
              <a:t>Redacted </a:t>
            </a:r>
          </a:p>
          <a:p>
            <a:pPr eaLnBrk="1" hangingPunct="1"/>
            <a:r>
              <a:rPr lang="en-US" altLang="en-US" smtClean="0"/>
              <a:t>The art</a:t>
            </a:r>
          </a:p>
          <a:p>
            <a:pPr eaLnBrk="1" hangingPunct="1"/>
            <a:r>
              <a:rPr lang="en-US" altLang="en-US" smtClean="0"/>
              <a:t>Breathing room</a:t>
            </a:r>
          </a:p>
          <a:p>
            <a:pPr eaLnBrk="1" hangingPunct="1"/>
            <a:r>
              <a:rPr lang="en-US" altLang="en-US" smtClean="0"/>
              <a:t>A free pass</a:t>
            </a:r>
          </a:p>
          <a:p>
            <a:pPr eaLnBrk="1" hangingPunct="1"/>
            <a:r>
              <a:rPr lang="en-US" altLang="en-US" smtClean="0"/>
              <a:t>A new roof</a:t>
            </a:r>
          </a:p>
          <a:p>
            <a:pPr eaLnBrk="1" hangingPunct="1"/>
            <a:r>
              <a:rPr lang="en-US" altLang="en-US" smtClean="0"/>
              <a:t>Take the knife</a:t>
            </a:r>
          </a:p>
          <a:p>
            <a:pPr eaLnBrk="1" hangingPunct="1"/>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Censored in China video</a:t>
            </a:r>
            <a:endParaRPr lang="en-US" dirty="0"/>
          </a:p>
        </p:txBody>
      </p:sp>
      <p:sp>
        <p:nvSpPr>
          <p:cNvPr id="3" name="Content Placeholder 2"/>
          <p:cNvSpPr>
            <a:spLocks noGrp="1"/>
          </p:cNvSpPr>
          <p:nvPr>
            <p:ph idx="1"/>
          </p:nvPr>
        </p:nvSpPr>
        <p:spPr/>
        <p:txBody>
          <a:bodyPr/>
          <a:lstStyle/>
          <a:p>
            <a:pPr eaLnBrk="1" hangingPunct="1"/>
            <a:r>
              <a:rPr lang="en-US" altLang="en-US" smtClean="0"/>
              <a:t>Why are shows usually taken off the internet in China?</a:t>
            </a:r>
          </a:p>
          <a:p>
            <a:pPr eaLnBrk="1" hangingPunct="1"/>
            <a:r>
              <a:rPr lang="en-US" altLang="en-US" smtClean="0"/>
              <a:t>Why is the announcer surprised that The Big Bang Theory was censored?</a:t>
            </a:r>
          </a:p>
          <a:p>
            <a:pPr eaLnBrk="1" hangingPunct="1"/>
            <a:r>
              <a:rPr lang="en-US" altLang="en-US" smtClean="0"/>
              <a:t>What do they mean by “the healthy” version of the show?</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Censorship in China</a:t>
            </a:r>
            <a:endParaRPr lang="en-US" dirty="0"/>
          </a:p>
        </p:txBody>
      </p:sp>
      <p:pic>
        <p:nvPicPr>
          <p:cNvPr id="26627"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60350" y="1676400"/>
            <a:ext cx="8731250" cy="4783138"/>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Nothing to see here</a:t>
            </a:r>
            <a:endParaRPr lang="en-US" dirty="0"/>
          </a:p>
        </p:txBody>
      </p:sp>
      <p:sp>
        <p:nvSpPr>
          <p:cNvPr id="27651" name="Content Placeholder 2"/>
          <p:cNvSpPr>
            <a:spLocks noGrp="1"/>
          </p:cNvSpPr>
          <p:nvPr>
            <p:ph idx="1"/>
          </p:nvPr>
        </p:nvSpPr>
        <p:spPr/>
        <p:txBody>
          <a:bodyPr/>
          <a:lstStyle/>
          <a:p>
            <a:pPr eaLnBrk="1" hangingPunct="1"/>
            <a:r>
              <a:rPr lang="en-US" altLang="en-US" smtClean="0"/>
              <a:t>If you read or watch something that is critical of China, how do you feel?</a:t>
            </a:r>
          </a:p>
          <a:p>
            <a:pPr eaLnBrk="1" hangingPunct="1"/>
            <a:r>
              <a:rPr lang="en-US" altLang="en-US" smtClean="0"/>
              <a:t>Do you think criticism is good?</a:t>
            </a:r>
          </a:p>
          <a:p>
            <a:pPr eaLnBrk="1" hangingPunct="1"/>
            <a:r>
              <a:rPr lang="en-US" altLang="en-US" smtClean="0"/>
              <a:t>Is it important to be critical of things that impact you?</a:t>
            </a:r>
          </a:p>
          <a:p>
            <a:pPr eaLnBrk="1" hangingPunct="1"/>
            <a:r>
              <a:rPr lang="en-US" altLang="en-US" smtClean="0"/>
              <a:t>Is censorship a show of power or a show of weakness and fear? </a:t>
            </a:r>
          </a:p>
          <a:p>
            <a:pPr eaLnBrk="1" hangingPunct="1"/>
            <a:endParaRPr lang="en-US" alt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To comply or not comply</a:t>
            </a:r>
            <a:endParaRPr lang="en-US" dirty="0"/>
          </a:p>
        </p:txBody>
      </p:sp>
      <p:sp>
        <p:nvSpPr>
          <p:cNvPr id="3" name="Content Placeholder 2"/>
          <p:cNvSpPr>
            <a:spLocks noGrp="1"/>
          </p:cNvSpPr>
          <p:nvPr>
            <p:ph idx="1"/>
          </p:nvPr>
        </p:nvSpPr>
        <p:spPr/>
        <p:txBody>
          <a:bodyPr/>
          <a:lstStyle/>
          <a:p>
            <a:pPr eaLnBrk="1" hangingPunct="1"/>
            <a:r>
              <a:rPr lang="en-US" altLang="en-US" dirty="0" smtClean="0"/>
              <a:t>Publishing books and releasing movies in China creates a dilemma for companies and people</a:t>
            </a:r>
          </a:p>
          <a:p>
            <a:pPr eaLnBrk="1" hangingPunct="1"/>
            <a:r>
              <a:rPr lang="en-US" altLang="en-US" dirty="0" smtClean="0"/>
              <a:t>To reach the Chinese market (and make a lot of money) the art may have to be censored by the government</a:t>
            </a:r>
          </a:p>
          <a:p>
            <a:pPr lvl="1" eaLnBrk="1" hangingPunct="1"/>
            <a:r>
              <a:rPr lang="en-US" altLang="en-US" dirty="0" smtClean="0"/>
              <a:t>For example, in “</a:t>
            </a:r>
            <a:r>
              <a:rPr lang="en-US" altLang="en-US" dirty="0" err="1" smtClean="0"/>
              <a:t>Skyfall</a:t>
            </a:r>
            <a:r>
              <a:rPr lang="en-US" altLang="en-US" dirty="0" smtClean="0"/>
              <a:t>” a scene where James Bond kills a Chinese guard was censored out of the Chinese version</a:t>
            </a:r>
          </a:p>
          <a:p>
            <a:pPr lvl="1" eaLnBrk="1" hangingPunct="1"/>
            <a:r>
              <a:rPr lang="en-US" altLang="en-US" dirty="0" smtClean="0"/>
              <a:t>When the Chinese edition of Khaled </a:t>
            </a:r>
            <a:r>
              <a:rPr lang="en-US" altLang="en-US" dirty="0" err="1" smtClean="0"/>
              <a:t>Hosseini’s</a:t>
            </a:r>
            <a:r>
              <a:rPr lang="en-US" altLang="en-US" dirty="0" smtClean="0"/>
              <a:t> novel “The Kite Runner” was published in 2006, critical references to the Soviet occupation of Afghanistan were </a:t>
            </a:r>
            <a:r>
              <a:rPr lang="en-US" altLang="en-US" dirty="0" smtClean="0"/>
              <a:t>removed</a:t>
            </a:r>
          </a:p>
          <a:p>
            <a:pPr lvl="1" eaLnBrk="1" hangingPunct="1"/>
            <a:r>
              <a:rPr lang="en-US" altLang="en-US" dirty="0" smtClean="0"/>
              <a:t>The latest I</a:t>
            </a:r>
            <a:r>
              <a:rPr lang="en-US" dirty="0" smtClean="0"/>
              <a:t>ron Man movie made a special “Chinese version” of the movie which included two Chinese actors (they were not in the American version of the show)</a:t>
            </a:r>
            <a:endParaRPr lang="en-US" alt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err="1" smtClean="0"/>
              <a:t>Skyfall</a:t>
            </a:r>
            <a:endParaRPr lang="en-US" dirty="0"/>
          </a:p>
        </p:txBody>
      </p:sp>
      <p:sp>
        <p:nvSpPr>
          <p:cNvPr id="3" name="Content Placeholder 2"/>
          <p:cNvSpPr>
            <a:spLocks noGrp="1"/>
          </p:cNvSpPr>
          <p:nvPr>
            <p:ph idx="1"/>
          </p:nvPr>
        </p:nvSpPr>
        <p:spPr/>
        <p:txBody>
          <a:bodyPr/>
          <a:lstStyle/>
          <a:p>
            <a:pPr eaLnBrk="1" hangingPunct="1"/>
            <a:r>
              <a:rPr lang="en-US" altLang="en-US" smtClean="0"/>
              <a:t>What did the censors take out of the film?</a:t>
            </a:r>
          </a:p>
          <a:p>
            <a:pPr eaLnBrk="1" hangingPunct="1"/>
            <a:r>
              <a:rPr lang="en-US" altLang="en-US" smtClean="0"/>
              <a:t>Do you think the censoring of “Skyfall” was necessary? Why?</a:t>
            </a:r>
          </a:p>
          <a:p>
            <a:pPr eaLnBrk="1" hangingPunct="1"/>
            <a:r>
              <a:rPr lang="en-US" altLang="en-US" smtClean="0"/>
              <a:t>Do you think it matters that the movie was censored?</a:t>
            </a:r>
          </a:p>
          <a:p>
            <a:pPr eaLnBrk="1" hangingPunct="1"/>
            <a:r>
              <a:rPr lang="en-US" altLang="en-US" smtClean="0"/>
              <a:t>Why won’t the censoring of “Skyfall” matter for most Chinese?</a:t>
            </a:r>
          </a:p>
          <a:p>
            <a:pPr eaLnBrk="1" hangingPunct="1"/>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a:t> </a:t>
            </a:r>
            <a:r>
              <a:rPr lang="en-US" dirty="0" smtClean="0"/>
              <a:t>The </a:t>
            </a:r>
            <a:r>
              <a:rPr lang="en-US" dirty="0"/>
              <a:t>State Administration of Radio Film and </a:t>
            </a:r>
            <a:r>
              <a:rPr lang="en-US" dirty="0" smtClean="0"/>
              <a:t>Television</a:t>
            </a:r>
            <a:endParaRPr lang="en-US" dirty="0"/>
          </a:p>
        </p:txBody>
      </p:sp>
      <p:sp>
        <p:nvSpPr>
          <p:cNvPr id="30723" name="Content Placeholder 2"/>
          <p:cNvSpPr>
            <a:spLocks noGrp="1"/>
          </p:cNvSpPr>
          <p:nvPr>
            <p:ph idx="1"/>
          </p:nvPr>
        </p:nvSpPr>
        <p:spPr/>
        <p:txBody>
          <a:bodyPr/>
          <a:lstStyle/>
          <a:p>
            <a:pPr eaLnBrk="1" hangingPunct="1"/>
            <a:r>
              <a:rPr lang="en-US" altLang="en-US" dirty="0" smtClean="0"/>
              <a:t>From Robert Cain, who has been making movies in China for 25 </a:t>
            </a:r>
            <a:r>
              <a:rPr lang="en-US" altLang="en-US" dirty="0" smtClean="0"/>
              <a:t>years</a:t>
            </a:r>
          </a:p>
          <a:p>
            <a:pPr eaLnBrk="1" hangingPunct="1"/>
            <a:r>
              <a:rPr lang="en-US" altLang="en-US" dirty="0" smtClean="0"/>
              <a:t>Last yea</a:t>
            </a:r>
            <a:r>
              <a:rPr lang="en-US" dirty="0" smtClean="0"/>
              <a:t>r he told an online website what the rules and regulations are for releasing movies in China</a:t>
            </a:r>
          </a:p>
          <a:p>
            <a:pPr eaLnBrk="1" hangingPunct="1"/>
            <a:r>
              <a:rPr lang="en-US" dirty="0"/>
              <a:t>T</a:t>
            </a:r>
            <a:r>
              <a:rPr lang="en-US" dirty="0" smtClean="0"/>
              <a:t>he </a:t>
            </a:r>
            <a:r>
              <a:rPr lang="en-US" dirty="0"/>
              <a:t>State Administration of </a:t>
            </a:r>
            <a:r>
              <a:rPr lang="en-US" dirty="0" smtClean="0"/>
              <a:t>Radio, Film, </a:t>
            </a:r>
            <a:r>
              <a:rPr lang="en-US" dirty="0"/>
              <a:t>and Television, a powerful branch of the government which controls the content of all radio, film, television, satellite and internet broadcasts in China</a:t>
            </a:r>
            <a:endParaRPr lang="en-US" alt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State Administration of Radio Film and Television</a:t>
            </a:r>
          </a:p>
        </p:txBody>
      </p:sp>
      <p:sp>
        <p:nvSpPr>
          <p:cNvPr id="3" name="Content Placeholder 2"/>
          <p:cNvSpPr>
            <a:spLocks noGrp="1"/>
          </p:cNvSpPr>
          <p:nvPr>
            <p:ph idx="1"/>
          </p:nvPr>
        </p:nvSpPr>
        <p:spPr/>
        <p:txBody>
          <a:bodyPr/>
          <a:lstStyle/>
          <a:p>
            <a:pPr eaLnBrk="1" hangingPunct="1"/>
            <a:r>
              <a:rPr lang="en-US" altLang="en-US" dirty="0"/>
              <a:t>Within SARFT there is a committee of 30 or so staff who oversee movie censorship.</a:t>
            </a:r>
          </a:p>
          <a:p>
            <a:pPr eaLnBrk="1" hangingPunct="1"/>
            <a:r>
              <a:rPr lang="en-US" altLang="en-US" dirty="0"/>
              <a:t>The principal aims of the censorship system are to promote Confucian morality, political stability and social harmony</a:t>
            </a:r>
          </a:p>
          <a:p>
            <a:pPr eaLnBrk="1" hangingPunct="1"/>
            <a:r>
              <a:rPr lang="en-US" altLang="en-US" dirty="0"/>
              <a:t>SARFT doesn’t typically tell filmmakers what they should do; it advises them as to what they can’t do. The list of taboo topics starts with sex and violence, and extends to obscenity, religion, superstition, gambling, drinking, drug abuse, and criminal activity.</a:t>
            </a:r>
          </a:p>
          <a:p>
            <a:endParaRPr lang="en-US" dirty="0"/>
          </a:p>
        </p:txBody>
      </p:sp>
    </p:spTree>
    <p:extLst>
      <p:ext uri="{BB962C8B-B14F-4D97-AF65-F5344CB8AC3E}">
        <p14:creationId xmlns:p14="http://schemas.microsoft.com/office/powerpoint/2010/main" val="921465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Rules of the </a:t>
            </a:r>
            <a:r>
              <a:rPr lang="en-US" dirty="0"/>
              <a:t>State Administration of Radio Film and Television</a:t>
            </a:r>
          </a:p>
        </p:txBody>
      </p:sp>
      <p:sp>
        <p:nvSpPr>
          <p:cNvPr id="3" name="Content Placeholder 2"/>
          <p:cNvSpPr>
            <a:spLocks noGrp="1"/>
          </p:cNvSpPr>
          <p:nvPr>
            <p:ph idx="1"/>
          </p:nvPr>
        </p:nvSpPr>
        <p:spPr/>
        <p:txBody>
          <a:bodyPr rtlCol="0">
            <a:normAutofit fontScale="92500"/>
          </a:bodyPr>
          <a:lstStyle/>
          <a:p>
            <a:pPr marL="182880" indent="-182880" eaLnBrk="1" hangingPunct="1">
              <a:spcAft>
                <a:spcPts val="0"/>
              </a:spcAft>
              <a:buFont typeface="Arial" pitchFamily="34" charset="0"/>
              <a:buChar char="•"/>
              <a:defRPr/>
            </a:pPr>
            <a:r>
              <a:rPr lang="en-US" dirty="0"/>
              <a:t>Distorting Chinese civilization and history, seriously departing from historical truth; distorting the history of other countries, disrespecting other civilizations and customs; disparaging the image of revolutionary leaders, heroes and important historical figures; tampering with Chinese or foreign classics and distorting the image of the important figures portrayed therein;</a:t>
            </a:r>
          </a:p>
          <a:p>
            <a:pPr marL="182880" indent="-182880" eaLnBrk="1" hangingPunct="1">
              <a:spcAft>
                <a:spcPts val="0"/>
              </a:spcAft>
              <a:buFont typeface="Arial" pitchFamily="34" charset="0"/>
              <a:buChar char="•"/>
              <a:defRPr/>
            </a:pPr>
            <a:r>
              <a:rPr lang="en-US" dirty="0"/>
              <a:t>Disparaging the image of the people’s army, armed police, public security organ or judiciary;</a:t>
            </a:r>
          </a:p>
          <a:p>
            <a:pPr marL="182880" indent="-182880" eaLnBrk="1" hangingPunct="1">
              <a:spcAft>
                <a:spcPts val="0"/>
              </a:spcAft>
              <a:buFont typeface="Arial" pitchFamily="34" charset="0"/>
              <a:buChar char="•"/>
              <a:defRPr/>
            </a:pPr>
            <a:r>
              <a:rPr lang="en-US" dirty="0"/>
              <a:t>Showing obscene and vulgar content, exposing scenes of promiscuity, rape, prostitution, sexual acts, perversion, homosexuality, masturbation and private body parts including the male or female genitalia; containing dirty and vulgar dialogues, songs, background music and sound effects;</a:t>
            </a:r>
          </a:p>
          <a:p>
            <a:pPr marL="182880" indent="-182880" eaLnBrk="1" fontAlgn="auto" hangingPunct="1">
              <a:spcAft>
                <a:spcPts val="0"/>
              </a:spcAft>
              <a:buFont typeface="Arial" pitchFamily="34" charset="0"/>
              <a:buChar char="•"/>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a:t>Rules of </a:t>
            </a:r>
            <a:r>
              <a:rPr lang="en-US" dirty="0" smtClean="0"/>
              <a:t>the </a:t>
            </a:r>
            <a:r>
              <a:rPr lang="en-US" dirty="0"/>
              <a:t>State Administration of Radio Film and Television</a:t>
            </a:r>
          </a:p>
        </p:txBody>
      </p:sp>
      <p:sp>
        <p:nvSpPr>
          <p:cNvPr id="3" name="Content Placeholder 2"/>
          <p:cNvSpPr>
            <a:spLocks noGrp="1"/>
          </p:cNvSpPr>
          <p:nvPr>
            <p:ph idx="1"/>
          </p:nvPr>
        </p:nvSpPr>
        <p:spPr/>
        <p:txBody>
          <a:bodyPr rtlCol="0">
            <a:normAutofit fontScale="92500"/>
          </a:bodyPr>
          <a:lstStyle/>
          <a:p>
            <a:pPr marL="182880" indent="-182880" eaLnBrk="1" hangingPunct="1">
              <a:spcAft>
                <a:spcPts val="0"/>
              </a:spcAft>
              <a:buFont typeface="Arial" pitchFamily="34" charset="0"/>
              <a:buChar char="•"/>
              <a:defRPr/>
            </a:pPr>
            <a:r>
              <a:rPr lang="en-US" dirty="0" smtClean="0"/>
              <a:t>showing </a:t>
            </a:r>
            <a:r>
              <a:rPr lang="en-US" dirty="0"/>
              <a:t>contents of murder, violence, terror, ghosts and the supernatural; distorting value judgment between truth and lies, good and evil, beauty and ugliness, righteous and unrighteous; showing deliberate expressions of remorselessness in committing crimes; showing specific details of criminal </a:t>
            </a:r>
            <a:r>
              <a:rPr lang="en-US" dirty="0" err="1"/>
              <a:t>behaviours</a:t>
            </a:r>
            <a:r>
              <a:rPr lang="en-US" dirty="0"/>
              <a:t>; exposing special investigation methods; showing content which evokes excitement from murder, bloodiness, violence, drug abuse and gambling; showing scenes of mistreating prisoners, torturing criminals or suspects; containing excessively horror scenes, dialogues, background music and sound effects;</a:t>
            </a:r>
          </a:p>
          <a:p>
            <a:pPr marL="182880" indent="-182880" eaLnBrk="1" hangingPunct="1">
              <a:spcAft>
                <a:spcPts val="0"/>
              </a:spcAft>
              <a:buFont typeface="Arial" pitchFamily="34" charset="0"/>
              <a:buChar char="•"/>
              <a:defRPr/>
            </a:pPr>
            <a:r>
              <a:rPr lang="en-US" dirty="0"/>
              <a:t>Propagating passive or negative outlook on life, world view and value system; deliberately exaggerating the ignorance of ethnic groups or the dark side of society;</a:t>
            </a:r>
          </a:p>
          <a:p>
            <a:pPr marL="182880" indent="-182880" eaLnBrk="1" fontAlgn="auto" hangingPunct="1">
              <a:spcAft>
                <a:spcPts val="0"/>
              </a:spcAft>
              <a:buFont typeface="Arial" pitchFamily="34" charset="0"/>
              <a:buChar char="•"/>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a:t>Rules of </a:t>
            </a:r>
            <a:r>
              <a:rPr lang="en-US" dirty="0" smtClean="0"/>
              <a:t>the </a:t>
            </a:r>
            <a:r>
              <a:rPr lang="en-US" dirty="0"/>
              <a:t>State Administration of Radio Film and Television</a:t>
            </a:r>
          </a:p>
        </p:txBody>
      </p:sp>
      <p:sp>
        <p:nvSpPr>
          <p:cNvPr id="33795" name="Content Placeholder 2"/>
          <p:cNvSpPr>
            <a:spLocks noGrp="1"/>
          </p:cNvSpPr>
          <p:nvPr>
            <p:ph idx="1"/>
          </p:nvPr>
        </p:nvSpPr>
        <p:spPr/>
        <p:txBody>
          <a:bodyPr/>
          <a:lstStyle/>
          <a:p>
            <a:pPr eaLnBrk="1" hangingPunct="1"/>
            <a:r>
              <a:rPr lang="en-US" altLang="en-US" dirty="0" smtClean="0"/>
              <a:t>Advertising religious extremism, stirring up ambivalence and conflicts between different religions or sects, and between believers and non-believers, causing disharmony in the community;</a:t>
            </a:r>
          </a:p>
          <a:p>
            <a:pPr eaLnBrk="1" hangingPunct="1"/>
            <a:r>
              <a:rPr lang="en-US" altLang="en-US" dirty="0" smtClean="0"/>
              <a:t>Advocating harm to the ecological environment, animal cruelty, killing or consuming nationally protected animals;</a:t>
            </a:r>
          </a:p>
          <a:p>
            <a:pPr eaLnBrk="1" hangingPunct="1"/>
            <a:r>
              <a:rPr lang="en-US" altLang="en-US" dirty="0" smtClean="0"/>
              <a:t>Showing excessive drinking, smoking and other bad habits;</a:t>
            </a:r>
          </a:p>
          <a:p>
            <a:pPr eaLnBrk="1" hangingPunct="1"/>
            <a:r>
              <a:rPr lang="en-US" altLang="en-US" dirty="0" smtClean="0"/>
              <a:t>Opposing the spirit of law.</a:t>
            </a:r>
            <a:br>
              <a:rPr lang="en-US" altLang="en-US" dirty="0" smtClean="0"/>
            </a:br>
            <a:endParaRPr lang="en-US" altLang="en-US" dirty="0" smtClean="0"/>
          </a:p>
          <a:p>
            <a:pPr eaLnBrk="1" hangingPunct="1"/>
            <a:endParaRPr lang="en-US" alt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7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7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NPR Listening: TV in China</a:t>
            </a:r>
            <a:endParaRPr lang="en-US" dirty="0"/>
          </a:p>
        </p:txBody>
      </p:sp>
      <p:sp>
        <p:nvSpPr>
          <p:cNvPr id="8195" name="Content Placeholder 2"/>
          <p:cNvSpPr>
            <a:spLocks noGrp="1"/>
          </p:cNvSpPr>
          <p:nvPr>
            <p:ph idx="1"/>
          </p:nvPr>
        </p:nvSpPr>
        <p:spPr/>
        <p:txBody>
          <a:bodyPr/>
          <a:lstStyle/>
          <a:p>
            <a:pPr eaLnBrk="1" hangingPunct="1"/>
            <a:r>
              <a:rPr lang="en-US" altLang="en-US" smtClean="0"/>
              <a:t>Why do you think the Shanghai Café is so popular these days? </a:t>
            </a:r>
          </a:p>
          <a:p>
            <a:pPr eaLnBrk="1" hangingPunct="1"/>
            <a:r>
              <a:rPr lang="en-US" altLang="en-US" smtClean="0"/>
              <a:t>What does paraphernalia mean?</a:t>
            </a:r>
          </a:p>
          <a:p>
            <a:pPr eaLnBrk="1" hangingPunct="1"/>
            <a:r>
              <a:rPr lang="en-US" altLang="en-US" smtClean="0"/>
              <a:t>What does “binge watch” mean?</a:t>
            </a:r>
          </a:p>
          <a:p>
            <a:pPr eaLnBrk="1" hangingPunct="1"/>
            <a:r>
              <a:rPr lang="en-US" altLang="en-US" smtClean="0"/>
              <a:t>How is American political drama different from Chinese political drama?</a:t>
            </a:r>
          </a:p>
          <a:p>
            <a:pPr eaLnBrk="1" hangingPunct="1"/>
            <a:r>
              <a:rPr lang="en-US" altLang="en-US" smtClean="0"/>
              <a:t>Why does the listening say The Big Bang Theory is popular in China?</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a:t>The Dilemma of Evan </a:t>
            </a:r>
            <a:r>
              <a:rPr lang="en-US" dirty="0" err="1"/>
              <a:t>Osnos</a:t>
            </a:r>
            <a:endParaRPr lang="en-US" dirty="0"/>
          </a:p>
        </p:txBody>
      </p:sp>
      <p:sp>
        <p:nvSpPr>
          <p:cNvPr id="3" name="Content Placeholder 2"/>
          <p:cNvSpPr>
            <a:spLocks noGrp="1"/>
          </p:cNvSpPr>
          <p:nvPr>
            <p:ph idx="1"/>
          </p:nvPr>
        </p:nvSpPr>
        <p:spPr/>
        <p:txBody>
          <a:bodyPr/>
          <a:lstStyle/>
          <a:p>
            <a:pPr eaLnBrk="1" hangingPunct="1"/>
            <a:r>
              <a:rPr lang="en-US" altLang="en-US" smtClean="0"/>
              <a:t>American journalist and author</a:t>
            </a:r>
          </a:p>
          <a:p>
            <a:pPr eaLnBrk="1" hangingPunct="1"/>
            <a:r>
              <a:rPr lang="en-US" altLang="en-US" smtClean="0"/>
              <a:t>Wrote a book about China</a:t>
            </a:r>
          </a:p>
          <a:p>
            <a:pPr eaLnBrk="1" hangingPunct="1"/>
            <a:r>
              <a:rPr lang="en-US" altLang="en-US" smtClean="0"/>
              <a:t>Chinese publishing companies wanted to buy the book and translate it into Chinese</a:t>
            </a:r>
          </a:p>
          <a:p>
            <a:pPr eaLnBrk="1" hangingPunct="1"/>
            <a:r>
              <a:rPr lang="en-US" altLang="en-US" smtClean="0"/>
              <a:t>However, in order to have it be sold in China, some materials needed to be censored</a:t>
            </a:r>
          </a:p>
          <a:p>
            <a:pPr eaLnBrk="1" hangingPunct="1"/>
            <a:r>
              <a:rPr lang="en-US" altLang="en-US" smtClean="0"/>
              <a:t>Evan Osnos wrote an article about his experience and his decision on censorship</a:t>
            </a:r>
          </a:p>
          <a:p>
            <a:pPr eaLnBrk="1" hangingPunct="1"/>
            <a:r>
              <a:rPr lang="en-US" altLang="en-US" smtClean="0">
                <a:hlinkClick r:id="rId2"/>
              </a:rPr>
              <a:t>http://www.nytimes.com/2014/05/03/opinion/sunday/chinas-censored-world.html?_r=1</a:t>
            </a:r>
            <a:endParaRPr lang="en-US" altLang="en-US" smtClean="0"/>
          </a:p>
          <a:p>
            <a:pPr eaLnBrk="1" hangingPunct="1"/>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The Dilemma of Evan </a:t>
            </a:r>
            <a:r>
              <a:rPr lang="en-US" dirty="0" err="1" smtClean="0"/>
              <a:t>Osnos</a:t>
            </a:r>
            <a:endParaRPr lang="en-US" dirty="0"/>
          </a:p>
        </p:txBody>
      </p:sp>
      <p:sp>
        <p:nvSpPr>
          <p:cNvPr id="3" name="Content Placeholder 2"/>
          <p:cNvSpPr>
            <a:spLocks noGrp="1"/>
          </p:cNvSpPr>
          <p:nvPr>
            <p:ph idx="1"/>
          </p:nvPr>
        </p:nvSpPr>
        <p:spPr/>
        <p:txBody>
          <a:bodyPr/>
          <a:lstStyle/>
          <a:p>
            <a:pPr eaLnBrk="1" hangingPunct="1"/>
            <a:r>
              <a:rPr lang="en-US" altLang="en-US" dirty="0" smtClean="0"/>
              <a:t>To release a book in China today, foreign authors must accept the judgment of a publisher’s in-house censors, who identify names, terms and historical events that the party considers unflattering or a threat to political stability.</a:t>
            </a:r>
          </a:p>
          <a:p>
            <a:pPr eaLnBrk="1" hangingPunct="1"/>
            <a:endParaRPr lang="en-US" alt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200400"/>
            <a:ext cx="5334000" cy="355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Why would one agree to Censorship?</a:t>
            </a:r>
            <a:endParaRPr lang="en-US" dirty="0"/>
          </a:p>
        </p:txBody>
      </p:sp>
      <p:sp>
        <p:nvSpPr>
          <p:cNvPr id="3" name="Content Placeholder 2"/>
          <p:cNvSpPr>
            <a:spLocks noGrp="1"/>
          </p:cNvSpPr>
          <p:nvPr>
            <p:ph idx="1"/>
          </p:nvPr>
        </p:nvSpPr>
        <p:spPr/>
        <p:txBody>
          <a:bodyPr/>
          <a:lstStyle/>
          <a:p>
            <a:pPr eaLnBrk="1" hangingPunct="1"/>
            <a:r>
              <a:rPr lang="en-US" altLang="en-US" smtClean="0"/>
              <a:t>A foreign author who wants to publish in China can find many reasons to tolerate the demands for censorship.</a:t>
            </a:r>
          </a:p>
          <a:p>
            <a:pPr eaLnBrk="1" hangingPunct="1"/>
            <a:r>
              <a:rPr lang="en-US" altLang="en-US" smtClean="0"/>
              <a:t> A book, even compromised, might inspire a new generation of readers to demand information from beyond their borders;</a:t>
            </a:r>
          </a:p>
          <a:p>
            <a:pPr eaLnBrk="1" hangingPunct="1"/>
            <a:r>
              <a:rPr lang="en-US" altLang="en-US" smtClean="0"/>
              <a:t> it might help pay for the writing of the next book (or, let’s face it, a new roof).</a:t>
            </a:r>
          </a:p>
          <a:p>
            <a:pPr eaLnBrk="1" hangingPunct="1"/>
            <a:r>
              <a:rPr lang="en-US" altLang="en-US" smtClean="0"/>
              <a:t> As a writer, it is tempting to rationalize the discomfort by emphasizing the percentage of the book that survives the cuts, rather than the percentage that is censored.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Evan </a:t>
            </a:r>
            <a:r>
              <a:rPr lang="en-US" dirty="0" err="1" smtClean="0"/>
              <a:t>Osnos’s</a:t>
            </a:r>
            <a:r>
              <a:rPr lang="en-US" dirty="0" smtClean="0"/>
              <a:t> decision</a:t>
            </a:r>
            <a:endParaRPr lang="en-US" dirty="0"/>
          </a:p>
        </p:txBody>
      </p:sp>
      <p:sp>
        <p:nvSpPr>
          <p:cNvPr id="3" name="Content Placeholder 2"/>
          <p:cNvSpPr>
            <a:spLocks noGrp="1"/>
          </p:cNvSpPr>
          <p:nvPr>
            <p:ph idx="1"/>
          </p:nvPr>
        </p:nvSpPr>
        <p:spPr/>
        <p:txBody>
          <a:bodyPr/>
          <a:lstStyle/>
          <a:p>
            <a:pPr eaLnBrk="1" hangingPunct="1"/>
            <a:r>
              <a:rPr lang="en-US" altLang="en-US" dirty="0" smtClean="0"/>
              <a:t>“In </a:t>
            </a:r>
            <a:r>
              <a:rPr lang="en-US" altLang="en-US" dirty="0" smtClean="0"/>
              <a:t>the end, I decided not to publish my book in mainland China…(as) it would endorse a false image of the past and present. As a writer, my side of the bargain is to give the truest story I can</a:t>
            </a:r>
            <a:r>
              <a:rPr lang="en-US" altLang="en-US" dirty="0" smtClean="0"/>
              <a:t>.”</a:t>
            </a:r>
            <a:endParaRPr lang="en-US" altLang="en-US" dirty="0" smtClean="0"/>
          </a:p>
          <a:p>
            <a:pPr eaLnBrk="1" hangingPunct="1"/>
            <a:endParaRPr lang="en-US" alt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3200400"/>
            <a:ext cx="3048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endParaRPr lang="en-US" dirty="0"/>
          </a:p>
        </p:txBody>
      </p:sp>
      <p:sp>
        <p:nvSpPr>
          <p:cNvPr id="3" name="Content Placeholder 2"/>
          <p:cNvSpPr>
            <a:spLocks noGrp="1"/>
          </p:cNvSpPr>
          <p:nvPr>
            <p:ph idx="1"/>
          </p:nvPr>
        </p:nvSpPr>
        <p:spPr/>
        <p:txBody>
          <a:bodyPr/>
          <a:lstStyle/>
          <a:p>
            <a:pPr eaLnBrk="1" hangingPunct="1"/>
            <a:r>
              <a:rPr lang="en-US" altLang="en-US" smtClean="0"/>
              <a:t>Would you censored yourself to make more money?</a:t>
            </a:r>
          </a:p>
          <a:p>
            <a:pPr eaLnBrk="1" hangingPunct="1"/>
            <a:r>
              <a:rPr lang="en-US" altLang="en-US" smtClean="0"/>
              <a:t>Do you think censoring art is bad? Why? </a:t>
            </a:r>
          </a:p>
          <a:p>
            <a:pPr eaLnBrk="1" hangingPunct="1"/>
            <a:r>
              <a:rPr lang="en-US" altLang="en-US" smtClean="0"/>
              <a:t>How would you feel if someone (or a country or organization) wanted to censor your work?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references</a:t>
            </a:r>
            <a:endParaRPr lang="en-US" dirty="0"/>
          </a:p>
        </p:txBody>
      </p:sp>
      <p:sp>
        <p:nvSpPr>
          <p:cNvPr id="39939" name="Content Placeholder 2"/>
          <p:cNvSpPr>
            <a:spLocks noGrp="1"/>
          </p:cNvSpPr>
          <p:nvPr>
            <p:ph idx="1"/>
          </p:nvPr>
        </p:nvSpPr>
        <p:spPr/>
        <p:txBody>
          <a:bodyPr/>
          <a:lstStyle/>
          <a:p>
            <a:pPr eaLnBrk="1" hangingPunct="1"/>
            <a:r>
              <a:rPr lang="en-US" altLang="en-US" dirty="0" smtClean="0">
                <a:hlinkClick r:id="rId2"/>
              </a:rPr>
              <a:t>http://www.nytimes.com/2014/05/03/opinion/sunday/chinas-censored-world.html?_r=1</a:t>
            </a:r>
            <a:endParaRPr lang="en-US" altLang="en-US" dirty="0" smtClean="0"/>
          </a:p>
          <a:p>
            <a:pPr eaLnBrk="1" hangingPunct="1"/>
            <a:endParaRPr lang="en-US" altLang="en-US" dirty="0" smtClean="0"/>
          </a:p>
          <a:p>
            <a:pPr eaLnBrk="1" hangingPunct="1"/>
            <a:r>
              <a:rPr lang="en-US" altLang="en-US" dirty="0" smtClean="0">
                <a:hlinkClick r:id="rId3"/>
              </a:rPr>
              <a:t>http://www.indiewire.com/article/how-to-be-censored-in-china-a-brief-filmmaking-guide</a:t>
            </a:r>
            <a:endParaRPr lang="en-US" altLang="en-US" dirty="0" smtClean="0"/>
          </a:p>
          <a:p>
            <a:pPr eaLnBrk="1" hangingPunct="1"/>
            <a:endParaRPr lang="en-US" alt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Opening Questions</a:t>
            </a:r>
            <a:endParaRPr lang="en-US" dirty="0"/>
          </a:p>
        </p:txBody>
      </p:sp>
      <p:sp>
        <p:nvSpPr>
          <p:cNvPr id="3" name="Content Placeholder 2"/>
          <p:cNvSpPr>
            <a:spLocks noGrp="1"/>
          </p:cNvSpPr>
          <p:nvPr>
            <p:ph idx="1"/>
          </p:nvPr>
        </p:nvSpPr>
        <p:spPr/>
        <p:txBody>
          <a:bodyPr/>
          <a:lstStyle/>
          <a:p>
            <a:pPr eaLnBrk="1" hangingPunct="1"/>
            <a:r>
              <a:rPr lang="en-US" altLang="en-US" smtClean="0"/>
              <a:t>How would you define censorship?</a:t>
            </a:r>
          </a:p>
          <a:p>
            <a:pPr eaLnBrk="1" hangingPunct="1"/>
            <a:r>
              <a:rPr lang="en-US" altLang="en-US" smtClean="0"/>
              <a:t>Do you think censorship is overall positive or negative?</a:t>
            </a:r>
          </a:p>
          <a:p>
            <a:pPr eaLnBrk="1" hangingPunct="1"/>
            <a:r>
              <a:rPr lang="en-US" altLang="en-US" smtClean="0"/>
              <a:t>What, if anything, do you think should be censored? Why?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What is Censorship</a:t>
            </a:r>
            <a:endParaRPr lang="en-US" dirty="0"/>
          </a:p>
        </p:txBody>
      </p:sp>
      <p:sp>
        <p:nvSpPr>
          <p:cNvPr id="3" name="Content Placeholder 2"/>
          <p:cNvSpPr>
            <a:spLocks noGrp="1"/>
          </p:cNvSpPr>
          <p:nvPr>
            <p:ph idx="1"/>
          </p:nvPr>
        </p:nvSpPr>
        <p:spPr/>
        <p:txBody>
          <a:bodyPr/>
          <a:lstStyle/>
          <a:p>
            <a:pPr eaLnBrk="1" hangingPunct="1"/>
            <a:endParaRPr lang="en-US" altLang="en-US" smtClean="0"/>
          </a:p>
          <a:p>
            <a:pPr eaLnBrk="1" hangingPunct="1"/>
            <a:r>
              <a:rPr lang="en-US" altLang="en-US" smtClean="0"/>
              <a:t>Censorship is the act of examining books, plays, news reports, motion pictures, radio and television  for the purpose of suppressing parts deemed objectionable on moral,political, military, or other grounds.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07075" y="4038600"/>
            <a:ext cx="2428875"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9600" y="4073525"/>
            <a:ext cx="2552700"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87725" y="4038600"/>
            <a:ext cx="2314575"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Censorship</a:t>
            </a:r>
            <a:endParaRPr lang="en-US" dirty="0"/>
          </a:p>
        </p:txBody>
      </p:sp>
      <p:sp>
        <p:nvSpPr>
          <p:cNvPr id="3" name="Content Placeholder 2"/>
          <p:cNvSpPr>
            <a:spLocks noGrp="1"/>
          </p:cNvSpPr>
          <p:nvPr>
            <p:ph idx="1"/>
          </p:nvPr>
        </p:nvSpPr>
        <p:spPr/>
        <p:txBody>
          <a:bodyPr/>
          <a:lstStyle/>
          <a:p>
            <a:pPr eaLnBrk="1" hangingPunct="1"/>
            <a:r>
              <a:rPr lang="en-US" altLang="en-US" dirty="0" smtClean="0"/>
              <a:t>Throughout history, countries have used and struggled against censorship</a:t>
            </a:r>
          </a:p>
          <a:p>
            <a:pPr eaLnBrk="1" hangingPunct="1"/>
            <a:r>
              <a:rPr lang="en-US" altLang="en-US" dirty="0" smtClean="0"/>
              <a:t>For example, at certain times in histo</a:t>
            </a:r>
            <a:r>
              <a:rPr lang="en-US" dirty="0" smtClean="0"/>
              <a:t>ry </a:t>
            </a:r>
            <a:r>
              <a:rPr lang="en-US" altLang="en-US" dirty="0" smtClean="0"/>
              <a:t>the United States has censo</a:t>
            </a:r>
            <a:r>
              <a:rPr lang="en-US" dirty="0" smtClean="0"/>
              <a:t>red</a:t>
            </a:r>
            <a:r>
              <a:rPr lang="en-US" altLang="en-US" dirty="0" smtClean="0"/>
              <a:t>, speeches, movies, </a:t>
            </a:r>
            <a:r>
              <a:rPr lang="en-US" altLang="en-US" smtClean="0"/>
              <a:t>and books</a:t>
            </a:r>
            <a:endParaRPr lang="en-US" altLang="en-US" dirty="0" smtClean="0"/>
          </a:p>
          <a:p>
            <a:pPr eaLnBrk="1" hangingPunct="1"/>
            <a:endParaRPr lang="en-US" alt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3262313"/>
            <a:ext cx="2209800" cy="323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Sherlock</a:t>
            </a:r>
            <a:endParaRPr lang="en-US" dirty="0"/>
          </a:p>
        </p:txBody>
      </p:sp>
      <p:pic>
        <p:nvPicPr>
          <p:cNvPr id="1229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660525" y="1858963"/>
            <a:ext cx="5822950" cy="4359275"/>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Sherlock</a:t>
            </a:r>
            <a:endParaRPr lang="en-US" dirty="0"/>
          </a:p>
        </p:txBody>
      </p:sp>
      <p:sp>
        <p:nvSpPr>
          <p:cNvPr id="3" name="Content Placeholder 2"/>
          <p:cNvSpPr>
            <a:spLocks noGrp="1"/>
          </p:cNvSpPr>
          <p:nvPr>
            <p:ph idx="1"/>
          </p:nvPr>
        </p:nvSpPr>
        <p:spPr/>
        <p:txBody>
          <a:bodyPr/>
          <a:lstStyle/>
          <a:p>
            <a:pPr eaLnBrk="1" hangingPunct="1"/>
            <a:r>
              <a:rPr lang="en-US" altLang="en-US" smtClean="0"/>
              <a:t>TV show from England</a:t>
            </a:r>
          </a:p>
          <a:p>
            <a:pPr eaLnBrk="1" hangingPunct="1"/>
            <a:r>
              <a:rPr lang="en-US" altLang="en-US" smtClean="0"/>
              <a:t>Based on the stories from Sir Conan Doyle</a:t>
            </a:r>
          </a:p>
          <a:p>
            <a:pPr eaLnBrk="1" hangingPunct="1"/>
            <a:r>
              <a:rPr lang="en-US" altLang="en-US" smtClean="0"/>
              <a:t>Sherlock Holmes is a detective and his partner, Watson, is a doctor</a:t>
            </a:r>
          </a:p>
          <a:p>
            <a:pPr eaLnBrk="1" hangingPunct="1"/>
            <a:r>
              <a:rPr lang="en-US" altLang="en-US" smtClean="0"/>
              <a:t>They solve crimes and mysteries together</a:t>
            </a:r>
          </a:p>
          <a:p>
            <a:pPr eaLnBrk="1" hangingPunct="1"/>
            <a:r>
              <a:rPr lang="en-US" altLang="en-US" smtClean="0"/>
              <a:t>The current series takes place in modern times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Sherlock</a:t>
            </a:r>
            <a:endParaRPr lang="en-US" dirty="0"/>
          </a:p>
        </p:txBody>
      </p:sp>
      <p:sp>
        <p:nvSpPr>
          <p:cNvPr id="3" name="Content Placeholder 2"/>
          <p:cNvSpPr>
            <a:spLocks noGrp="1"/>
          </p:cNvSpPr>
          <p:nvPr>
            <p:ph idx="1"/>
          </p:nvPr>
        </p:nvSpPr>
        <p:spPr/>
        <p:txBody>
          <a:bodyPr/>
          <a:lstStyle/>
          <a:p>
            <a:pPr eaLnBrk="1" hangingPunct="1"/>
            <a:r>
              <a:rPr lang="en-US" altLang="en-US" smtClean="0"/>
              <a:t>How does this video portray China? Or Chinese people?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Clarity</Template>
  <TotalTime>203</TotalTime>
  <Words>1687</Words>
  <Application>Microsoft Office PowerPoint</Application>
  <PresentationFormat>On-screen Show (4:3)</PresentationFormat>
  <Paragraphs>145</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Clarity</vt:lpstr>
      <vt:lpstr>Today’s Lesson is</vt:lpstr>
      <vt:lpstr>Vocabulary for Today</vt:lpstr>
      <vt:lpstr>NPR Listening: TV in China</vt:lpstr>
      <vt:lpstr>Opening Questions</vt:lpstr>
      <vt:lpstr>What is Censorship</vt:lpstr>
      <vt:lpstr>Censorship</vt:lpstr>
      <vt:lpstr>Sherlock</vt:lpstr>
      <vt:lpstr>Sherlock</vt:lpstr>
      <vt:lpstr>Sherlock</vt:lpstr>
      <vt:lpstr>Sherlock</vt:lpstr>
      <vt:lpstr>House of Cards</vt:lpstr>
      <vt:lpstr>House of Cards</vt:lpstr>
      <vt:lpstr>House of Cards Survival listening</vt:lpstr>
      <vt:lpstr>House of Cards</vt:lpstr>
      <vt:lpstr>The Big Bang Theory</vt:lpstr>
      <vt:lpstr>The Big Bang Theory</vt:lpstr>
      <vt:lpstr>The Big Bang Theory</vt:lpstr>
      <vt:lpstr>Ending Questions</vt:lpstr>
      <vt:lpstr>Big Bang Stars</vt:lpstr>
      <vt:lpstr>Censored in China video</vt:lpstr>
      <vt:lpstr>Censorship in China</vt:lpstr>
      <vt:lpstr>Nothing to see here</vt:lpstr>
      <vt:lpstr>To comply or not comply</vt:lpstr>
      <vt:lpstr>Skyfall</vt:lpstr>
      <vt:lpstr> The State Administration of Radio Film and Television</vt:lpstr>
      <vt:lpstr>The State Administration of Radio Film and Television</vt:lpstr>
      <vt:lpstr>Rules of the State Administration of Radio Film and Television</vt:lpstr>
      <vt:lpstr>Rules of the State Administration of Radio Film and Television</vt:lpstr>
      <vt:lpstr>Rules of the State Administration of Radio Film and Television</vt:lpstr>
      <vt:lpstr>The Dilemma of Evan Osnos</vt:lpstr>
      <vt:lpstr>The Dilemma of Evan Osnos</vt:lpstr>
      <vt:lpstr>Why would one agree to Censorship?</vt:lpstr>
      <vt:lpstr>Evan Osnos’s decision</vt:lpstr>
      <vt:lpstr>PowerPoint Presentation</vt:lpstr>
      <vt:lpstr>references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eduffy25</dc:creator>
  <cp:lastModifiedBy>eduffy25</cp:lastModifiedBy>
  <cp:revision>40</cp:revision>
  <dcterms:created xsi:type="dcterms:W3CDTF">2014-05-03T05:47:50Z</dcterms:created>
  <dcterms:modified xsi:type="dcterms:W3CDTF">2014-05-11T05:43:27Z</dcterms:modified>
</cp:coreProperties>
</file>